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4"/>
  </p:sldMasterIdLst>
  <p:notesMasterIdLst>
    <p:notesMasterId r:id="rId9"/>
  </p:notesMasterIdLst>
  <p:handoutMasterIdLst>
    <p:handoutMasterId r:id="rId10"/>
  </p:handoutMasterIdLst>
  <p:sldIdLst>
    <p:sldId id="259" r:id="rId5"/>
    <p:sldId id="268" r:id="rId6"/>
    <p:sldId id="266" r:id="rId7"/>
    <p:sldId id="260" r:id="rId8"/>
  </p:sldIdLst>
  <p:sldSz cx="12192000" cy="6858000"/>
  <p:notesSz cx="70104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9" userDrawn="1">
          <p15:clr>
            <a:srgbClr val="A4A3A4"/>
          </p15:clr>
        </p15:guide>
        <p15:guide id="2" pos="212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D19"/>
    <a:srgbClr val="40826D"/>
    <a:srgbClr val="BACC6E"/>
    <a:srgbClr val="A9B3C7"/>
    <a:srgbClr val="91A63B"/>
    <a:srgbClr val="6D7D2C"/>
    <a:srgbClr val="00818E"/>
    <a:srgbClr val="789D7C"/>
    <a:srgbClr val="00B8C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8" autoAdjust="0"/>
    <p:restoredTop sz="50000" autoAdjust="0"/>
  </p:normalViewPr>
  <p:slideViewPr>
    <p:cSldViewPr snapToGrid="0">
      <p:cViewPr varScale="1">
        <p:scale>
          <a:sx n="164" d="100"/>
          <a:sy n="164" d="100"/>
        </p:scale>
        <p:origin x="156" y="132"/>
      </p:cViewPr>
      <p:guideLst>
        <p:guide orient="horz" pos="4320"/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4476" y="120"/>
      </p:cViewPr>
      <p:guideLst>
        <p:guide orient="horz" pos="2839"/>
        <p:guide pos="212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8"/>
            <a:ext cx="3038476" cy="466724"/>
          </a:xfrm>
          <a:prstGeom prst="rect">
            <a:avLst/>
          </a:prstGeom>
        </p:spPr>
        <p:txBody>
          <a:bodyPr vert="horz" lIns="91272" tIns="45639" rIns="91272" bIns="456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7" y="8"/>
            <a:ext cx="3038476" cy="466724"/>
          </a:xfrm>
          <a:prstGeom prst="rect">
            <a:avLst/>
          </a:prstGeom>
        </p:spPr>
        <p:txBody>
          <a:bodyPr vert="horz" lIns="91272" tIns="45639" rIns="91272" bIns="45639" rtlCol="0"/>
          <a:lstStyle>
            <a:lvl1pPr algn="r">
              <a:defRPr sz="1200"/>
            </a:lvl1pPr>
          </a:lstStyle>
          <a:p>
            <a:fld id="{833996CD-14A4-4580-8179-96CA8C9E6455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8829687"/>
            <a:ext cx="3038476" cy="466724"/>
          </a:xfrm>
          <a:prstGeom prst="rect">
            <a:avLst/>
          </a:prstGeom>
        </p:spPr>
        <p:txBody>
          <a:bodyPr vert="horz" lIns="91272" tIns="45639" rIns="91272" bIns="456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7" y="8829687"/>
            <a:ext cx="3038476" cy="466724"/>
          </a:xfrm>
          <a:prstGeom prst="rect">
            <a:avLst/>
          </a:prstGeom>
        </p:spPr>
        <p:txBody>
          <a:bodyPr vert="horz" lIns="91272" tIns="45639" rIns="91272" bIns="45639" rtlCol="0" anchor="b"/>
          <a:lstStyle>
            <a:lvl1pPr algn="r">
              <a:defRPr sz="1200"/>
            </a:lvl1pPr>
          </a:lstStyle>
          <a:p>
            <a:fld id="{525AA254-D7DE-46F6-A698-B477C991B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3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7"/>
            <a:ext cx="3037842" cy="464821"/>
          </a:xfrm>
          <a:prstGeom prst="rect">
            <a:avLst/>
          </a:prstGeom>
        </p:spPr>
        <p:txBody>
          <a:bodyPr vert="horz" lIns="91741" tIns="45863" rIns="91741" bIns="45863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64" y="37"/>
            <a:ext cx="3037842" cy="464821"/>
          </a:xfrm>
          <a:prstGeom prst="rect">
            <a:avLst/>
          </a:prstGeom>
        </p:spPr>
        <p:txBody>
          <a:bodyPr vert="horz" lIns="91741" tIns="45863" rIns="91741" bIns="45863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3738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1" tIns="45863" rIns="91741" bIns="458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808"/>
            <a:ext cx="5608320" cy="4183381"/>
          </a:xfrm>
          <a:prstGeom prst="rect">
            <a:avLst/>
          </a:prstGeom>
        </p:spPr>
        <p:txBody>
          <a:bodyPr vert="horz" lIns="91741" tIns="45863" rIns="91741" bIns="458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89"/>
            <a:ext cx="3037842" cy="464821"/>
          </a:xfrm>
          <a:prstGeom prst="rect">
            <a:avLst/>
          </a:prstGeom>
        </p:spPr>
        <p:txBody>
          <a:bodyPr vert="horz" lIns="91741" tIns="45863" rIns="91741" bIns="45863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64" y="8829989"/>
            <a:ext cx="3037842" cy="464821"/>
          </a:xfrm>
          <a:prstGeom prst="rect">
            <a:avLst/>
          </a:prstGeom>
        </p:spPr>
        <p:txBody>
          <a:bodyPr vert="horz" lIns="91741" tIns="45863" rIns="91741" bIns="45863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4144734"/>
            <a:ext cx="4673600" cy="1024128"/>
          </a:xfrm>
          <a:solidFill>
            <a:schemeClr val="tx1">
              <a:alpha val="16000"/>
            </a:schemeClr>
          </a:solidFill>
        </p:spPr>
        <p:txBody>
          <a:bodyPr lIns="0">
            <a:noAutofit/>
          </a:bodyPr>
          <a:lstStyle>
            <a:lvl1pPr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D59FA1-19E2-AC4D-866B-FEAD33387466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48640" y="5412702"/>
            <a:ext cx="4368799" cy="914400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lIns="0">
            <a:norm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400" dirty="0"/>
              <a:t>Click to Edit Master Subtitle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818727"/>
            <a:ext cx="2991096" cy="7143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83" y="0"/>
            <a:ext cx="10945480" cy="1024128"/>
          </a:xfrm>
        </p:spPr>
        <p:txBody>
          <a:bodyPr rIns="0">
            <a:normAutofit/>
          </a:bodyPr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B2AE97-AC4C-7341-A1EF-46D5C7987E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285" y="1352940"/>
            <a:ext cx="10944705" cy="4499221"/>
          </a:xfrm>
          <a:prstGeom prst="rect">
            <a:avLst/>
          </a:prstGeom>
        </p:spPr>
        <p:txBody>
          <a:bodyPr rIns="0"/>
          <a:lstStyle>
            <a:lvl1pPr marL="210741" indent="-210741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557213" indent="-214313">
              <a:buClr>
                <a:schemeClr val="tx1"/>
              </a:buClr>
              <a:buFont typeface="Segoe UI" panose="020B0502040204020203" pitchFamily="34" charset="0"/>
              <a:buChar char="−"/>
              <a:defRPr/>
            </a:lvl2pPr>
            <a:lvl3pPr marL="857250" indent="-128588">
              <a:buClr>
                <a:schemeClr val="tx1"/>
              </a:buClr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1543050" indent="-133350"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63" y="6551890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D7E8BC-FB72-4BD4-BD36-BD1545736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283" y="773502"/>
            <a:ext cx="11024274" cy="5794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594" lvl="0" indent="-228594" algn="l" defTabSz="914377" rtl="0" eaLnBrk="1" latinLnBrk="0" hangingPunct="1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054623" y="6551890"/>
            <a:ext cx="4114800" cy="288635"/>
          </a:xfrm>
        </p:spPr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 box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83" y="0"/>
            <a:ext cx="10945480" cy="1024128"/>
          </a:xfrm>
        </p:spPr>
        <p:txBody>
          <a:bodyPr rIns="0">
            <a:normAutofit/>
          </a:bodyPr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63" y="6551890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D7E8BC-FB72-4BD4-BD36-BD1545736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283" y="773502"/>
            <a:ext cx="11024274" cy="5794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594" lvl="0" indent="-228594" algn="l" defTabSz="914377" rtl="0" eaLnBrk="1" latinLnBrk="0" hangingPunct="1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55675" y="2043113"/>
            <a:ext cx="3650192" cy="413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797778" y="2043113"/>
            <a:ext cx="7181537" cy="4132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2504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text box,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83" y="0"/>
            <a:ext cx="10945480" cy="1024128"/>
          </a:xfrm>
        </p:spPr>
        <p:txBody>
          <a:bodyPr rIns="0">
            <a:normAutofit/>
          </a:bodyPr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63" y="6551890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D7E8BC-FB72-4BD4-BD36-BD1545736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283" y="773502"/>
            <a:ext cx="11024274" cy="5794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594" lvl="0" indent="-228594" algn="l" defTabSz="914377" rtl="0" eaLnBrk="1" latinLnBrk="0" hangingPunct="1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55675" y="2043113"/>
            <a:ext cx="3650192" cy="413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5373511" y="1998663"/>
            <a:ext cx="6605804" cy="413120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Insert Video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534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83" y="0"/>
            <a:ext cx="10945480" cy="1024128"/>
          </a:xfrm>
        </p:spPr>
        <p:txBody>
          <a:bodyPr rIns="0">
            <a:normAutofit/>
          </a:bodyPr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63" y="6551890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D7E8BC-FB72-4BD4-BD36-BD1545736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283" y="773502"/>
            <a:ext cx="11024274" cy="57943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000" b="0" kern="1200" dirty="0">
                <a:solidFill>
                  <a:schemeClr val="bg1">
                    <a:lumMod val="50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594" lvl="0" indent="-228594" algn="l" defTabSz="914377" rtl="0" eaLnBrk="1" latinLnBrk="0" hangingPunct="1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Edit master text styles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 hasCustomPrompt="1"/>
          </p:nvPr>
        </p:nvSpPr>
        <p:spPr>
          <a:xfrm>
            <a:off x="955675" y="1614488"/>
            <a:ext cx="11023641" cy="4662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table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2656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 bIns="0">
            <a:normAutofit/>
          </a:bodyPr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3290" y="1595536"/>
            <a:ext cx="10045423" cy="4609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63" y="6551890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 bIns="0">
            <a:normAutofit/>
          </a:bodyPr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63" y="6551890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nneco logo 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43" y="2657052"/>
            <a:ext cx="4947313" cy="118152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28848" r="9701" b="17028"/>
          <a:stretch/>
        </p:blipFill>
        <p:spPr>
          <a:xfrm>
            <a:off x="-21602" y="0"/>
            <a:ext cx="12217762" cy="39048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63" y="6551890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74373" y="4434777"/>
            <a:ext cx="7309147" cy="914400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Arial"/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714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778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5939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283" y="0"/>
            <a:ext cx="10945480" cy="1024128"/>
          </a:xfrm>
          <a:prstGeom prst="rect">
            <a:avLst/>
          </a:prstGeom>
        </p:spPr>
        <p:txBody>
          <a:bodyPr vert="horz" lIns="0" tIns="45720" rIns="9144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83" y="13595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63" y="6551890"/>
            <a:ext cx="611397" cy="2959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9C958-A283-8F4B-856A-D0648BBC430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50950" y="6551890"/>
            <a:ext cx="894047" cy="2121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623" y="6551890"/>
            <a:ext cx="4114800" cy="28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kern="0" spc="100" dirty="0">
                <a:cs typeface="Arial Narrow"/>
              </a:rPr>
              <a:t>TENNECO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082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853" r:id="rId3"/>
    <p:sldLayoutId id="2147483854" r:id="rId4"/>
    <p:sldLayoutId id="2147483855" r:id="rId5"/>
    <p:sldLayoutId id="2147483787" r:id="rId6"/>
    <p:sldLayoutId id="2147483795" r:id="rId7"/>
    <p:sldLayoutId id="2147483793" r:id="rId8"/>
    <p:sldLayoutId id="2147483833" r:id="rId9"/>
  </p:sldLayoutIdLst>
  <p:hf hd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741" indent="-210741" algn="l" defTabSz="342900" rtl="0" eaLnBrk="1" latinLnBrk="0" hangingPunct="1">
        <a:spcBef>
          <a:spcPct val="20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1"/>
        </a:buClr>
        <a:buFont typeface="Segoe UI" panose="020B0502040204020203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28588" algn="l" defTabSz="342900" rtl="0" eaLnBrk="1" latinLnBrk="0" hangingPunct="1">
        <a:spcBef>
          <a:spcPct val="20000"/>
        </a:spcBef>
        <a:buClr>
          <a:schemeClr val="tx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33350" algn="l" defTabSz="342900" rtl="0" eaLnBrk="1" latinLnBrk="0" hangingPunct="1">
        <a:spcBef>
          <a:spcPct val="20000"/>
        </a:spcBef>
        <a:buClr>
          <a:schemeClr val="tx1"/>
        </a:buClr>
        <a:buSzPct val="11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DD8A-2E85-4FD5-BBD0-5CB68791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A4ECF-7C62-4B05-BA6A-8BBE3019D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Filter </a:t>
            </a:r>
            <a:r>
              <a:rPr lang="de-DE" dirty="0" err="1"/>
              <a:t>capabilites</a:t>
            </a:r>
            <a:r>
              <a:rPr lang="de-DE" dirty="0"/>
              <a:t> </a:t>
            </a:r>
            <a:r>
              <a:rPr lang="de-DE" dirty="0" err="1"/>
              <a:t>missing</a:t>
            </a:r>
            <a:endParaRPr lang="de-DE" dirty="0"/>
          </a:p>
          <a:p>
            <a:pPr lvl="1"/>
            <a:r>
              <a:rPr lang="de-DE" dirty="0"/>
              <a:t>Epic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+ Task + Sub Task </a:t>
            </a:r>
            <a:r>
              <a:rPr lang="de-DE" dirty="0" err="1"/>
              <a:t>required</a:t>
            </a:r>
            <a:r>
              <a:rPr lang="de-DE" dirty="0"/>
              <a:t>.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Report. This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Today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plan and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requestor</a:t>
            </a:r>
            <a:endParaRPr lang="de-DE" dirty="0"/>
          </a:p>
          <a:p>
            <a:pPr lvl="2"/>
            <a:r>
              <a:rPr lang="de-DE" dirty="0"/>
              <a:t>View </a:t>
            </a:r>
            <a:r>
              <a:rPr lang="de-DE" dirty="0" err="1"/>
              <a:t>for</a:t>
            </a:r>
            <a:r>
              <a:rPr lang="de-DE" dirty="0"/>
              <a:t> all Tasks + Sub-Tasks </a:t>
            </a:r>
            <a:r>
              <a:rPr lang="de-DE" dirty="0" err="1"/>
              <a:t>for</a:t>
            </a:r>
            <a:r>
              <a:rPr lang="de-DE" dirty="0"/>
              <a:t> an Epic </a:t>
            </a:r>
            <a:r>
              <a:rPr lang="de-DE" dirty="0" err="1"/>
              <a:t>missing</a:t>
            </a:r>
            <a:r>
              <a:rPr lang="de-DE" dirty="0"/>
              <a:t> </a:t>
            </a:r>
          </a:p>
          <a:p>
            <a:pPr lvl="2"/>
            <a:r>
              <a:rPr lang="de-DE" dirty="0"/>
              <a:t>Report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Epic</a:t>
            </a:r>
          </a:p>
          <a:p>
            <a:pPr lvl="2"/>
            <a:r>
              <a:rPr lang="de-DE" dirty="0"/>
              <a:t>Not possible in on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and </a:t>
            </a:r>
            <a:r>
              <a:rPr lang="de-DE" dirty="0" err="1"/>
              <a:t>modify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whole</a:t>
            </a:r>
            <a:r>
              <a:rPr lang="de-DE" dirty="0"/>
              <a:t> Epic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D290B-5665-4A0E-810E-8A3EA9DB7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64236-62F3-4AB3-94F9-063B1FD70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95DD5-BEBB-46B9-AD6E-F542290E1F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1FFAC0-766E-4398-8656-7F59DEE0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16" y="3329770"/>
            <a:ext cx="5797374" cy="3210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65C7C-C9D1-409D-BFDD-4B1152E9A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5" y="3646974"/>
            <a:ext cx="4970560" cy="25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5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DD8A-2E85-4FD5-BBD0-5CB68791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A4ECF-7C62-4B05-BA6A-8BBE3019D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Filter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all Tasks, Sub Tasks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Epic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dialog</a:t>
            </a:r>
            <a:endParaRPr lang="de-DE" dirty="0"/>
          </a:p>
          <a:p>
            <a:r>
              <a:rPr lang="de-DE" dirty="0"/>
              <a:t>See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whole</a:t>
            </a:r>
            <a:r>
              <a:rPr lang="de-DE" dirty="0"/>
              <a:t> Epic </a:t>
            </a:r>
            <a:r>
              <a:rPr lang="de-DE" dirty="0" err="1"/>
              <a:t>or</a:t>
            </a:r>
            <a:r>
              <a:rPr lang="de-DE" dirty="0"/>
              <a:t> multiple </a:t>
            </a:r>
            <a:r>
              <a:rPr lang="de-DE" dirty="0" err="1"/>
              <a:t>Epics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view</a:t>
            </a:r>
            <a:endParaRPr lang="de-DE" dirty="0"/>
          </a:p>
          <a:p>
            <a:r>
              <a:rPr lang="de-DE" dirty="0" err="1"/>
              <a:t>Assign</a:t>
            </a:r>
            <a:r>
              <a:rPr lang="de-DE" dirty="0"/>
              <a:t>, </a:t>
            </a:r>
            <a:r>
              <a:rPr lang="de-DE" dirty="0" err="1"/>
              <a:t>modify</a:t>
            </a:r>
            <a:r>
              <a:rPr lang="de-DE" dirty="0"/>
              <a:t>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D290B-5665-4A0E-810E-8A3EA9DB7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64236-62F3-4AB3-94F9-063B1FD70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95DD5-BEBB-46B9-AD6E-F542290E1F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53635" y="6384317"/>
            <a:ext cx="4114800" cy="288635"/>
          </a:xfrm>
        </p:spPr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3B178-02E9-4B40-98D2-625C909C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35" y="2952246"/>
            <a:ext cx="8420148" cy="3532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4F1E15-A38E-42F8-8432-BACB2B821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7"/>
          <a:stretch/>
        </p:blipFill>
        <p:spPr>
          <a:xfrm>
            <a:off x="8782900" y="4139016"/>
            <a:ext cx="1326734" cy="12969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F23083-BFF8-454A-B5FD-101AC95981DE}"/>
              </a:ext>
            </a:extLst>
          </p:cNvPr>
          <p:cNvSpPr/>
          <p:nvPr/>
        </p:nvSpPr>
        <p:spPr>
          <a:xfrm>
            <a:off x="7105528" y="3047389"/>
            <a:ext cx="1630401" cy="34707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 err="1"/>
              <a:t>Choose</a:t>
            </a:r>
            <a:r>
              <a:rPr lang="de-DE" sz="1100" dirty="0"/>
              <a:t> Epic: WOFEA-1, WOFEA- 6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C23EEC-7EE7-44D2-80B6-DD83AEDF2774}"/>
              </a:ext>
            </a:extLst>
          </p:cNvPr>
          <p:cNvSpPr/>
          <p:nvPr/>
        </p:nvSpPr>
        <p:spPr>
          <a:xfrm>
            <a:off x="3402306" y="3168898"/>
            <a:ext cx="1630401" cy="26607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 err="1"/>
              <a:t>Choose</a:t>
            </a:r>
            <a:r>
              <a:rPr lang="de-DE" sz="1100" dirty="0"/>
              <a:t> </a:t>
            </a:r>
            <a:r>
              <a:rPr lang="de-DE" sz="1100" dirty="0" err="1"/>
              <a:t>Staff</a:t>
            </a:r>
            <a:endParaRPr lang="de-DE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A4397C-D0E6-454E-B6A8-E00A2E7EF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7"/>
          <a:stretch/>
        </p:blipFill>
        <p:spPr>
          <a:xfrm>
            <a:off x="8782900" y="5436004"/>
            <a:ext cx="1326734" cy="12969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9FCED0-F9B5-4581-BB03-7E3213A0248F}"/>
              </a:ext>
            </a:extLst>
          </p:cNvPr>
          <p:cNvSpPr/>
          <p:nvPr/>
        </p:nvSpPr>
        <p:spPr>
          <a:xfrm>
            <a:off x="8989067" y="5464543"/>
            <a:ext cx="914400" cy="1915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Test 2</a:t>
            </a:r>
          </a:p>
        </p:txBody>
      </p:sp>
    </p:spTree>
    <p:extLst>
      <p:ext uri="{BB962C8B-B14F-4D97-AF65-F5344CB8AC3E}">
        <p14:creationId xmlns:p14="http://schemas.microsoft.com/office/powerpoint/2010/main" val="186796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0A7D-E7C9-49C1-AA07-EEF7FE6C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A980B-C21A-44FC-831B-61A0CDE887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Mix </a:t>
            </a: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 +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„Group </a:t>
            </a:r>
            <a:r>
              <a:rPr lang="de-DE" dirty="0" err="1"/>
              <a:t>by</a:t>
            </a:r>
            <a:r>
              <a:rPr lang="de-DE" dirty="0"/>
              <a:t>“ Filter </a:t>
            </a:r>
            <a:r>
              <a:rPr lang="de-DE" dirty="0" err="1"/>
              <a:t>from</a:t>
            </a:r>
            <a:r>
              <a:rPr lang="de-DE" dirty="0"/>
              <a:t>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DD155-0DE3-40BF-A28B-A2BBD8501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93614-A2AA-40B4-B040-DC9F96688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3AC06-B066-48E6-B6DE-F1E949B0F3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F284C-2BAB-403D-BE27-AE46EBCD4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1903836"/>
            <a:ext cx="8425086" cy="47923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C725F7-3965-4703-9A11-3C36F62FB8F6}"/>
              </a:ext>
            </a:extLst>
          </p:cNvPr>
          <p:cNvSpPr/>
          <p:nvPr/>
        </p:nvSpPr>
        <p:spPr>
          <a:xfrm>
            <a:off x="6337416" y="2584472"/>
            <a:ext cx="2078182" cy="3503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Choose</a:t>
            </a:r>
            <a:r>
              <a:rPr lang="de-DE" sz="1200" dirty="0"/>
              <a:t> Epic: WOFEA-1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3D1569-6D8A-4BD7-8139-47E215F7E4FB}"/>
              </a:ext>
            </a:extLst>
          </p:cNvPr>
          <p:cNvSpPr/>
          <p:nvPr/>
        </p:nvSpPr>
        <p:spPr>
          <a:xfrm>
            <a:off x="8654767" y="3185839"/>
            <a:ext cx="1533805" cy="14385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Show Epic + Task + Sub Tasks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.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DC5E046-3F5D-459E-9DC0-D152B7D067F6}"/>
              </a:ext>
            </a:extLst>
          </p:cNvPr>
          <p:cNvSpPr/>
          <p:nvPr/>
        </p:nvSpPr>
        <p:spPr>
          <a:xfrm rot="1698886">
            <a:off x="7908480" y="2975452"/>
            <a:ext cx="704729" cy="489233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A4429A-9C04-4043-A7C7-41292F50C8FB}"/>
              </a:ext>
            </a:extLst>
          </p:cNvPr>
          <p:cNvSpPr/>
          <p:nvPr/>
        </p:nvSpPr>
        <p:spPr>
          <a:xfrm>
            <a:off x="2009350" y="3185839"/>
            <a:ext cx="6645417" cy="316254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56F675-AC69-4F6E-8E48-23C6000CF0C9}"/>
              </a:ext>
            </a:extLst>
          </p:cNvPr>
          <p:cNvSpPr/>
          <p:nvPr/>
        </p:nvSpPr>
        <p:spPr>
          <a:xfrm>
            <a:off x="6243699" y="4843582"/>
            <a:ext cx="2265615" cy="14385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Option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Epic + Tasks + Sub Tasks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 Epic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DB495-8BF5-4356-BF6B-E0CF389FF694}"/>
              </a:ext>
            </a:extLst>
          </p:cNvPr>
          <p:cNvSpPr/>
          <p:nvPr/>
        </p:nvSpPr>
        <p:spPr>
          <a:xfrm>
            <a:off x="3255730" y="2732582"/>
            <a:ext cx="1362864" cy="210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chemeClr val="dk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E98F6-4EB4-4295-ABAD-D0A8C9C0F1E3}"/>
              </a:ext>
            </a:extLst>
          </p:cNvPr>
          <p:cNvSpPr txBox="1"/>
          <p:nvPr/>
        </p:nvSpPr>
        <p:spPr>
          <a:xfrm>
            <a:off x="3176163" y="2468560"/>
            <a:ext cx="1362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Filter </a:t>
            </a:r>
            <a:r>
              <a:rPr lang="de-DE" sz="1200" dirty="0" err="1">
                <a:solidFill>
                  <a:srgbClr val="FF0000"/>
                </a:solidFill>
              </a:rPr>
              <a:t>Staff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E45DE-9D0C-4F4B-B5A3-1330B67C2CAF}"/>
              </a:ext>
            </a:extLst>
          </p:cNvPr>
          <p:cNvSpPr txBox="1"/>
          <p:nvPr/>
        </p:nvSpPr>
        <p:spPr>
          <a:xfrm>
            <a:off x="6337416" y="2300053"/>
            <a:ext cx="16361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Filter Epic / </a:t>
            </a:r>
            <a:r>
              <a:rPr lang="de-DE" sz="1200" dirty="0" err="1">
                <a:solidFill>
                  <a:srgbClr val="FF0000"/>
                </a:solidFill>
              </a:rPr>
              <a:t>Issues</a:t>
            </a:r>
            <a:r>
              <a:rPr lang="de-DE" sz="1200" dirty="0">
                <a:solidFill>
                  <a:srgbClr val="FF0000"/>
                </a:solidFill>
              </a:rPr>
              <a:t> (</a:t>
            </a:r>
            <a:r>
              <a:rPr lang="de-DE" sz="1200" dirty="0" err="1">
                <a:solidFill>
                  <a:srgbClr val="FF0000"/>
                </a:solidFill>
              </a:rPr>
              <a:t>multi</a:t>
            </a:r>
            <a:r>
              <a:rPr lang="de-DE" sz="1200" dirty="0">
                <a:solidFill>
                  <a:srgbClr val="FF0000"/>
                </a:solidFill>
              </a:rPr>
              <a:t> </a:t>
            </a:r>
            <a:r>
              <a:rPr lang="de-DE" sz="1200" dirty="0" err="1">
                <a:solidFill>
                  <a:srgbClr val="FF0000"/>
                </a:solidFill>
              </a:rPr>
              <a:t>input</a:t>
            </a:r>
            <a:r>
              <a:rPr lang="de-DE" sz="1200" dirty="0">
                <a:solidFill>
                  <a:srgbClr val="FF0000"/>
                </a:solidFill>
              </a:rPr>
              <a:t> possible)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05262F-5783-4E1D-840C-8111ACEE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679" y="681558"/>
            <a:ext cx="1753836" cy="20780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51842E-A33F-44C3-8F77-82B26B8D2DF4}"/>
              </a:ext>
            </a:extLst>
          </p:cNvPr>
          <p:cNvSpPr txBox="1"/>
          <p:nvPr/>
        </p:nvSpPr>
        <p:spPr>
          <a:xfrm>
            <a:off x="8856723" y="5437197"/>
            <a:ext cx="3234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Other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visible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Filter </a:t>
            </a:r>
            <a:r>
              <a:rPr lang="de-DE" dirty="0" err="1"/>
              <a:t>Staff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344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DD8A-2E85-4FD5-BBD0-5CB68791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A4ECF-7C62-4B05-BA6A-8BBE3019DB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Input: Search </a:t>
            </a:r>
            <a:r>
              <a:rPr lang="de-DE" dirty="0" err="1"/>
              <a:t>for</a:t>
            </a:r>
            <a:r>
              <a:rPr lang="de-DE" dirty="0"/>
              <a:t> Epic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all </a:t>
            </a:r>
            <a:r>
              <a:rPr lang="de-DE" dirty="0" err="1">
                <a:sym typeface="Wingdings" panose="05000000000000000000" pitchFamily="2" charset="2"/>
              </a:rPr>
              <a:t>assigned</a:t>
            </a:r>
            <a:r>
              <a:rPr lang="de-DE" dirty="0">
                <a:sym typeface="Wingdings" panose="05000000000000000000" pitchFamily="2" charset="2"/>
              </a:rPr>
              <a:t> Task + Sub-Tasks </a:t>
            </a:r>
            <a:r>
              <a:rPr lang="de-DE" dirty="0" err="1">
                <a:sym typeface="Wingdings" panose="05000000000000000000" pitchFamily="2" charset="2"/>
              </a:rPr>
              <a:t>should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shown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structure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+ </a:t>
            </a:r>
            <a:r>
              <a:rPr lang="de-DE" dirty="0" err="1">
                <a:sym typeface="Wingdings" panose="05000000000000000000" pitchFamily="2" charset="2"/>
              </a:rPr>
              <a:t>estimated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remaining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estimated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planned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hours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D290B-5665-4A0E-810E-8A3EA9DB7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A2E03D-9F5B-5343-B21F-62525800774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64236-62F3-4AB3-94F9-063B1FD70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Planner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95DD5-BEBB-46B9-AD6E-F542290E1F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kern="0" spc="100">
                <a:cs typeface="Arial Narrow"/>
              </a:rPr>
              <a:t>TENNECO CONFIDENTIAL</a:t>
            </a:r>
            <a:endParaRPr lang="en-US" kern="0" spc="100" dirty="0">
              <a:cs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CF4BDE-790F-410E-B221-43084BBC5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34" y="2375831"/>
            <a:ext cx="4195254" cy="4320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EA9A7-1D15-4A12-A3DE-D1CFE4D83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28" y="4171939"/>
            <a:ext cx="2171429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8492"/>
      </p:ext>
    </p:extLst>
  </p:cSld>
  <p:clrMapOvr>
    <a:masterClrMapping/>
  </p:clrMapOvr>
</p:sld>
</file>

<file path=ppt/theme/theme1.xml><?xml version="1.0" encoding="utf-8"?>
<a:theme xmlns:a="http://schemas.openxmlformats.org/drawingml/2006/main" name="Tenneco Enterprise">
  <a:themeElements>
    <a:clrScheme name="Enterprise colors">
      <a:dk1>
        <a:srgbClr val="272524"/>
      </a:dk1>
      <a:lt1>
        <a:srgbClr val="FFFFFF"/>
      </a:lt1>
      <a:dk2>
        <a:srgbClr val="B1B1B1"/>
      </a:dk2>
      <a:lt2>
        <a:srgbClr val="D8DFE1"/>
      </a:lt2>
      <a:accent1>
        <a:srgbClr val="00578D"/>
      </a:accent1>
      <a:accent2>
        <a:srgbClr val="7DB6D1"/>
      </a:accent2>
      <a:accent3>
        <a:srgbClr val="448291"/>
      </a:accent3>
      <a:accent4>
        <a:srgbClr val="A9B3C7"/>
      </a:accent4>
      <a:accent5>
        <a:srgbClr val="91A93B"/>
      </a:accent5>
      <a:accent6>
        <a:srgbClr val="66BF89"/>
      </a:accent6>
      <a:hlink>
        <a:srgbClr val="357AB7"/>
      </a:hlink>
      <a:folHlink>
        <a:srgbClr val="23517A"/>
      </a:folHlink>
    </a:clrScheme>
    <a:fontScheme name="Tennec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>
              <a:lumMod val="9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4D7FDBB2-AAC3-4C2E-B1EC-1E2FE82A8728}" vid="{3546118E-E89F-4ABA-B871-BA071AA1C4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E0DFCBBFF072439280F4922BB66D05" ma:contentTypeVersion="15" ma:contentTypeDescription="Ein neues Dokument erstellen." ma:contentTypeScope="" ma:versionID="70723c79bfa5d3f22ec82c928179a22e">
  <xsd:schema xmlns:xsd="http://www.w3.org/2001/XMLSchema" xmlns:xs="http://www.w3.org/2001/XMLSchema" xmlns:p="http://schemas.microsoft.com/office/2006/metadata/properties" xmlns:ns2="a977b54c-0931-4cb6-989b-7e909a99af9e" xmlns:ns3="db04c9b6-f498-4b0e-bace-8b72a565add9" targetNamespace="http://schemas.microsoft.com/office/2006/metadata/properties" ma:root="true" ma:fieldsID="fd738f1ef93c16f2b57bff7d8a7f6b67" ns2:_="" ns3:_="">
    <xsd:import namespace="a977b54c-0931-4cb6-989b-7e909a99af9e"/>
    <xsd:import namespace="db04c9b6-f498-4b0e-bace-8b72a565ad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7b54c-0931-4cb6-989b-7e909a99a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4c9b6-f498-4b0e-bace-8b72a565ad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977b54c-0931-4cb6-989b-7e909a99af9e" xsi:nil="true"/>
    <Date xmlns="a977b54c-0931-4cb6-989b-7e909a99af9e" xsi:nil="true"/>
  </documentManagement>
</p:properties>
</file>

<file path=customXml/itemProps1.xml><?xml version="1.0" encoding="utf-8"?>
<ds:datastoreItem xmlns:ds="http://schemas.openxmlformats.org/officeDocument/2006/customXml" ds:itemID="{A9CD2D24-FE7C-438A-8DC6-540DB83786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F227E6-4C54-4E51-BD7B-6495B5401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77b54c-0931-4cb6-989b-7e909a99af9e"/>
    <ds:schemaRef ds:uri="db04c9b6-f498-4b0e-bace-8b72a565a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5D069B-D1CD-4CA8-B708-14136CD06A0E}">
  <ds:schemaRefs>
    <ds:schemaRef ds:uri="ff419a93-e4fe-4e30-b1e4-d2b91798e0a1"/>
    <ds:schemaRef ds:uri="http://www.w3.org/XML/1998/namespace"/>
    <ds:schemaRef ds:uri="484c8c59-755d-4516-b8d2-1621b38262b4"/>
    <ds:schemaRef ds:uri="2687f766-4be3-4880-9edf-1b799a921cf0"/>
    <ds:schemaRef ds:uri="http://purl.org/dc/dcmitype/"/>
    <ds:schemaRef ds:uri="http://purl.org/dc/elements/1.1/"/>
    <ds:schemaRef ds:uri="8b6554e0-6c02-4d94-8886-01899cf0d43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3102e63-8df2-463d-b456-b153fd94878f"/>
    <ds:schemaRef ds:uri="http://schemas.microsoft.com/office/2006/metadata/properties"/>
    <ds:schemaRef ds:uri="a977b54c-0931-4cb6-989b-7e909a99af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236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Segoe UI</vt:lpstr>
      <vt:lpstr>Segoe UI Semibold</vt:lpstr>
      <vt:lpstr>Wingdings</vt:lpstr>
      <vt:lpstr>Tenneco Enterprise</vt:lpstr>
      <vt:lpstr>Tempo</vt:lpstr>
      <vt:lpstr>Tempo</vt:lpstr>
      <vt:lpstr>Tempo</vt:lpstr>
      <vt:lpstr>Tempo</vt:lpstr>
    </vt:vector>
  </TitlesOfParts>
  <Company>Tenneco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Frey, Michael</dc:creator>
  <cp:lastModifiedBy>Frey, Michael</cp:lastModifiedBy>
  <cp:revision>19</cp:revision>
  <dcterms:created xsi:type="dcterms:W3CDTF">2021-11-15T11:20:30Z</dcterms:created>
  <dcterms:modified xsi:type="dcterms:W3CDTF">2021-11-23T07:38:57Z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TaxKeyword">
    <vt:lpwstr/>
  </property>
  <property fmtid="{D5CDD505-2E9C-101B-9397-08002B2CF9AE}" pid="5" name="Topic">
    <vt:lpwstr/>
  </property>
  <property fmtid="{D5CDD505-2E9C-101B-9397-08002B2CF9AE}" pid="6" name="ContentTypeId">
    <vt:lpwstr>0x01010005E0DFCBBFF072439280F4922BB66D05</vt:lpwstr>
  </property>
  <property fmtid="{D5CDD505-2E9C-101B-9397-08002B2CF9AE}" pid="7" name="Team">
    <vt:lpwstr>4;#Communications|55433342-d803-4d30-a5b5-f7b631e0c9e4</vt:lpwstr>
  </property>
  <property fmtid="{D5CDD505-2E9C-101B-9397-08002B2CF9AE}" pid="8" name="ResourceType">
    <vt:lpwstr/>
  </property>
  <property fmtid="{D5CDD505-2E9C-101B-9397-08002B2CF9AE}" pid="9" name="TeamType">
    <vt:lpwstr>6;#Function|ae29062b-af98-4a35-a748-b0a4bdb4b1fa</vt:lpwstr>
  </property>
  <property fmtid="{D5CDD505-2E9C-101B-9397-08002B2CF9AE}" pid="10" name="Languages">
    <vt:lpwstr>1;#|94dd1d05-d422-4901-bbbe-44330005c902</vt:lpwstr>
  </property>
</Properties>
</file>